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56"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6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E109B-D00E-4196-81D1-F0E3D5C7E826}" type="datetimeFigureOut">
              <a:rPr lang="en-US" smtClean="0"/>
              <a:t>11/28/2016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DFE47-ED22-4292-A923-29FF86DE3948}" type="slidenum">
              <a:rPr lang="en-US" smtClean="0"/>
              <a:t>‹#›</a:t>
            </a:fld>
            <a:endParaRPr lang="en-US"/>
          </a:p>
        </p:txBody>
      </p:sp>
    </p:spTree>
    <p:extLst>
      <p:ext uri="{BB962C8B-B14F-4D97-AF65-F5344CB8AC3E}">
        <p14:creationId xmlns:p14="http://schemas.microsoft.com/office/powerpoint/2010/main" val="285701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ADFE47-ED22-4292-A923-29FF86DE3948}" type="slidenum">
              <a:rPr lang="en-US" smtClean="0"/>
              <a:t>4</a:t>
            </a:fld>
            <a:endParaRPr lang="en-US"/>
          </a:p>
        </p:txBody>
      </p:sp>
    </p:spTree>
    <p:extLst>
      <p:ext uri="{BB962C8B-B14F-4D97-AF65-F5344CB8AC3E}">
        <p14:creationId xmlns:p14="http://schemas.microsoft.com/office/powerpoint/2010/main" val="1588372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0809A8-D1D7-4808-9B0A-95A223FDE126}" type="datetime1">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386871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DA7CF-7501-4E0D-93F1-E1CEED04BA0F}" type="datetime1">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409857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78AEE-4BA3-4627-BC72-530D63F6A008}" type="datetime1">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939020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801C8-CD07-472D-BC4C-B82484D9A796}" type="datetime1">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136403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9C3FFD-EB50-4591-9A56-62E43262CBAE}" type="datetime1">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3688401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3B1CA9-2873-4FE8-B8B3-5A844A0587EC}" type="datetime1">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39214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62A843-5B03-4F62-9054-8268AA88C3B2}" type="datetime1">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285318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BD66A7-0315-46FA-B582-D7D5729DF96F}" type="datetime1">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380690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EF14B-04E4-412E-BA5E-C9F6AA4B61E4}" type="datetime1">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55729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EC41D-C0A2-43CC-B58D-23D7AEAE0677}" type="datetime1">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3717986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4405E-AD79-4AC8-81B3-91BB2010FC04}" type="datetime1">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8BBDB-91B3-4DE2-9A65-A6388D6A83D8}" type="slidenum">
              <a:rPr lang="en-US" smtClean="0"/>
              <a:t>‹#›</a:t>
            </a:fld>
            <a:endParaRPr lang="en-US"/>
          </a:p>
        </p:txBody>
      </p:sp>
    </p:spTree>
    <p:extLst>
      <p:ext uri="{BB962C8B-B14F-4D97-AF65-F5344CB8AC3E}">
        <p14:creationId xmlns:p14="http://schemas.microsoft.com/office/powerpoint/2010/main" val="132089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9EF44-CC0B-4D17-BB10-705D146ACB45}" type="datetime1">
              <a:rPr lang="en-US" smtClean="0"/>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8BBDB-91B3-4DE2-9A65-A6388D6A83D8}" type="slidenum">
              <a:rPr lang="en-US" smtClean="0"/>
              <a:t>‹#›</a:t>
            </a:fld>
            <a:endParaRPr lang="en-US"/>
          </a:p>
        </p:txBody>
      </p:sp>
    </p:spTree>
    <p:extLst>
      <p:ext uri="{BB962C8B-B14F-4D97-AF65-F5344CB8AC3E}">
        <p14:creationId xmlns:p14="http://schemas.microsoft.com/office/powerpoint/2010/main" val="50002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24270" y="2514600"/>
            <a:ext cx="7772400" cy="1470025"/>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Proposed New Website WFFC</a:t>
            </a:r>
            <a:br>
              <a:rPr lang="en-US" dirty="0" smtClean="0"/>
            </a:br>
            <a:r>
              <a:rPr lang="en-US" dirty="0" smtClean="0"/>
              <a:t>New Member Applicant Induction Management Process </a:t>
            </a:r>
            <a:endParaRPr lang="en-US" dirty="0"/>
          </a:p>
        </p:txBody>
      </p:sp>
      <p:sp>
        <p:nvSpPr>
          <p:cNvPr id="5" name="Subtitle 2"/>
          <p:cNvSpPr txBox="1">
            <a:spLocks/>
          </p:cNvSpPr>
          <p:nvPr/>
        </p:nvSpPr>
        <p:spPr>
          <a:xfrm>
            <a:off x="1410070" y="41148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tx2">
                    <a:lumMod val="60000"/>
                    <a:lumOff val="40000"/>
                  </a:schemeClr>
                </a:solidFill>
              </a:rPr>
              <a:t>Jim Goedhart - WFFC Website Development Committee Chair</a:t>
            </a:r>
          </a:p>
          <a:p>
            <a:r>
              <a:rPr lang="en-US" smtClean="0">
                <a:solidFill>
                  <a:schemeClr val="tx2">
                    <a:lumMod val="60000"/>
                    <a:lumOff val="40000"/>
                  </a:schemeClr>
                </a:solidFill>
              </a:rPr>
              <a:t>11/30/16</a:t>
            </a:r>
            <a:endParaRPr lang="en-US" dirty="0">
              <a:solidFill>
                <a:schemeClr val="tx2">
                  <a:lumMod val="60000"/>
                  <a:lumOff val="40000"/>
                </a:schemeClr>
              </a:solidFill>
            </a:endParaRPr>
          </a:p>
        </p:txBody>
      </p:sp>
      <p:pic>
        <p:nvPicPr>
          <p:cNvPr id="6" name="Picture 2" descr="C:\Users\JLGoedhart\Documents\Washington Fly Fishing Club\New WFFC Logos\WFFC_Logo-Color_2015-02-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04800"/>
            <a:ext cx="1371600" cy="1781016"/>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66107753-37C4-4F99-B725-CDE1C2ADBB68}" type="slidenum">
              <a:rPr lang="en-US" smtClean="0"/>
              <a:t>1</a:t>
            </a:fld>
            <a:endParaRPr lang="en-US" dirty="0"/>
          </a:p>
        </p:txBody>
      </p:sp>
    </p:spTree>
    <p:extLst>
      <p:ext uri="{BB962C8B-B14F-4D97-AF65-F5344CB8AC3E}">
        <p14:creationId xmlns:p14="http://schemas.microsoft.com/office/powerpoint/2010/main" val="1817240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93007" y="5029200"/>
            <a:ext cx="1412793" cy="170123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3200" dirty="0" smtClean="0"/>
              <a:t>Current New Member Applicant Induction Management Process Overview</a:t>
            </a:r>
            <a:endParaRPr lang="en-US" sz="3200" dirty="0"/>
          </a:p>
        </p:txBody>
      </p:sp>
      <p:sp>
        <p:nvSpPr>
          <p:cNvPr id="4" name="Content Placeholder 2"/>
          <p:cNvSpPr>
            <a:spLocks noGrp="1"/>
          </p:cNvSpPr>
          <p:nvPr>
            <p:ph idx="1"/>
          </p:nvPr>
        </p:nvSpPr>
        <p:spPr>
          <a:xfrm>
            <a:off x="457200" y="1371600"/>
            <a:ext cx="8229600" cy="5257800"/>
          </a:xfrm>
        </p:spPr>
        <p:txBody>
          <a:bodyPr>
            <a:normAutofit/>
          </a:bodyPr>
          <a:lstStyle/>
          <a:p>
            <a:pPr marL="230188" indent="-230188"/>
            <a:r>
              <a:rPr lang="en-US" sz="1800" dirty="0" smtClean="0"/>
              <a:t>A prospective member obtains a hardcopy of the WFFC Application for Membership either from their Sponsor, at a Dinner Meeting from the 1</a:t>
            </a:r>
            <a:r>
              <a:rPr lang="en-US" sz="1800" baseline="30000" dirty="0" smtClean="0"/>
              <a:t>st</a:t>
            </a:r>
            <a:r>
              <a:rPr lang="en-US" sz="1800" dirty="0" smtClean="0"/>
              <a:t> VP Membership or Ghillie, on downloads a pdf copy off of the about us WFFC.com website.</a:t>
            </a:r>
          </a:p>
          <a:p>
            <a:pPr marL="230188" indent="-230188"/>
            <a:r>
              <a:rPr lang="en-US" sz="1800" dirty="0" smtClean="0"/>
              <a:t>The applicant fills out the Application for Membership form which is given directly to or given to the 1</a:t>
            </a:r>
            <a:r>
              <a:rPr lang="en-US" sz="1800" baseline="30000" dirty="0" smtClean="0"/>
              <a:t>st</a:t>
            </a:r>
            <a:r>
              <a:rPr lang="en-US" sz="1800" dirty="0" smtClean="0"/>
              <a:t> VP Membership by their Sponsor or the Ghillie.</a:t>
            </a:r>
          </a:p>
          <a:p>
            <a:pPr marL="630238" lvl="1" indent="-230188"/>
            <a:r>
              <a:rPr lang="en-US" sz="1400" dirty="0" smtClean="0"/>
              <a:t>The Bylaws require that a prospective member attended three WFFC Events involving Dinner Meetings and/or Outings to begin the induction process. Often the member attends the 3 events to decide if they want to be a member and then fills out the Application for Membership to start the induction process. </a:t>
            </a:r>
            <a:r>
              <a:rPr lang="en-US" sz="1400" dirty="0"/>
              <a:t> </a:t>
            </a:r>
            <a:r>
              <a:rPr lang="en-US" sz="1400" dirty="0" smtClean="0"/>
              <a:t>This also gives the membership a chance to meet the applicant to get to know them and to be sure they are acceptable to become a member as well (this applies mainly when the applicant has no membership sponsor).</a:t>
            </a:r>
          </a:p>
          <a:p>
            <a:pPr marL="230188" indent="-230188"/>
            <a:r>
              <a:rPr lang="en-US" sz="1800" dirty="0" smtClean="0"/>
              <a:t>Once the 1</a:t>
            </a:r>
            <a:r>
              <a:rPr lang="en-US" sz="1800" baseline="30000" dirty="0" smtClean="0"/>
              <a:t>st</a:t>
            </a:r>
            <a:r>
              <a:rPr lang="en-US" sz="1800" dirty="0" smtClean="0"/>
              <a:t> VP Membership receives the Application for Membership (and the 3 Events attendance criteria has been meet), it is recorded in to the Website by the 1</a:t>
            </a:r>
            <a:r>
              <a:rPr lang="en-US" sz="1800" baseline="30000" dirty="0" smtClean="0"/>
              <a:t>st</a:t>
            </a:r>
            <a:r>
              <a:rPr lang="en-US" sz="1800" dirty="0" smtClean="0"/>
              <a:t> VP or is scanned and emailed to the Webmaster to enter it.</a:t>
            </a:r>
          </a:p>
          <a:p>
            <a:pPr marL="0" indent="0">
              <a:buNone/>
            </a:pPr>
            <a:endParaRPr lang="en-US" sz="1600" dirty="0"/>
          </a:p>
        </p:txBody>
      </p:sp>
      <p:sp>
        <p:nvSpPr>
          <p:cNvPr id="3" name="Slide Number Placeholder 2"/>
          <p:cNvSpPr>
            <a:spLocks noGrp="1"/>
          </p:cNvSpPr>
          <p:nvPr>
            <p:ph type="sldNum" sz="quarter" idx="12"/>
          </p:nvPr>
        </p:nvSpPr>
        <p:spPr/>
        <p:txBody>
          <a:bodyPr/>
          <a:lstStyle/>
          <a:p>
            <a:fld id="{3A0352CF-24AC-4543-B98A-274F22EBCE64}" type="slidenum">
              <a:rPr lang="en-US" smtClean="0"/>
              <a:t>2</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5207493"/>
            <a:ext cx="1284079" cy="1371600"/>
          </a:xfrm>
          <a:prstGeom prst="rect">
            <a:avLst/>
          </a:prstGeom>
          <a:ln/>
        </p:spPr>
        <p:style>
          <a:lnRef idx="1">
            <a:schemeClr val="accent6"/>
          </a:lnRef>
          <a:fillRef idx="2">
            <a:schemeClr val="accent6"/>
          </a:fillRef>
          <a:effectRef idx="1">
            <a:schemeClr val="accent6"/>
          </a:effectRef>
          <a:fontRef idx="minor">
            <a:schemeClr val="dk1"/>
          </a:fontRef>
        </p:style>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3006" y="5195656"/>
            <a:ext cx="1412793" cy="1549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202499" y="4984810"/>
            <a:ext cx="793807" cy="261610"/>
          </a:xfrm>
          <a:prstGeom prst="rect">
            <a:avLst/>
          </a:prstGeom>
          <a:noFill/>
        </p:spPr>
        <p:txBody>
          <a:bodyPr wrap="none" rtlCol="0">
            <a:spAutoFit/>
          </a:bodyPr>
          <a:lstStyle/>
          <a:p>
            <a:r>
              <a:rPr lang="en-US" sz="1050" b="1" dirty="0" smtClean="0"/>
              <a:t>WFFC.com</a:t>
            </a:r>
            <a:endParaRPr lang="en-US" sz="1050" b="1" dirty="0"/>
          </a:p>
        </p:txBody>
      </p:sp>
      <p:sp>
        <p:nvSpPr>
          <p:cNvPr id="7" name="Right Arrow 6"/>
          <p:cNvSpPr/>
          <p:nvPr/>
        </p:nvSpPr>
        <p:spPr>
          <a:xfrm>
            <a:off x="3505200" y="5410200"/>
            <a:ext cx="2895600" cy="91440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Application </a:t>
            </a:r>
            <a:r>
              <a:rPr lang="en-US" dirty="0" err="1" smtClean="0"/>
              <a:t>enterd</a:t>
            </a:r>
            <a:endParaRPr lang="en-US" dirty="0"/>
          </a:p>
        </p:txBody>
      </p:sp>
    </p:spTree>
    <p:extLst>
      <p:ext uri="{BB962C8B-B14F-4D97-AF65-F5344CB8AC3E}">
        <p14:creationId xmlns:p14="http://schemas.microsoft.com/office/powerpoint/2010/main" val="1188173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5101" y="2819400"/>
            <a:ext cx="565785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Current New Member Applicant Induction Management Process Overview</a:t>
            </a:r>
            <a:endParaRPr lang="en-US" sz="3200" dirty="0"/>
          </a:p>
        </p:txBody>
      </p:sp>
      <p:sp>
        <p:nvSpPr>
          <p:cNvPr id="4" name="Rectangle 3"/>
          <p:cNvSpPr/>
          <p:nvPr/>
        </p:nvSpPr>
        <p:spPr>
          <a:xfrm>
            <a:off x="609600" y="1445428"/>
            <a:ext cx="7696200" cy="3970318"/>
          </a:xfrm>
          <a:prstGeom prst="rect">
            <a:avLst/>
          </a:prstGeom>
        </p:spPr>
        <p:txBody>
          <a:bodyPr wrap="square">
            <a:spAutoFit/>
          </a:bodyPr>
          <a:lstStyle/>
          <a:p>
            <a:pPr marL="285750" indent="-285750">
              <a:buFont typeface="Arial" panose="020B0604020202020204" pitchFamily="34" charset="0"/>
              <a:buChar char="•"/>
            </a:pPr>
            <a:r>
              <a:rPr lang="en-US" dirty="0" smtClean="0"/>
              <a:t>The input of the Application for Membership also automatically records their name in the WFFC.com “applicants in process” status tracking report which is accessed and updated by the 1</a:t>
            </a:r>
            <a:r>
              <a:rPr lang="en-US" baseline="30000" dirty="0" smtClean="0"/>
              <a:t>st</a:t>
            </a:r>
            <a:r>
              <a:rPr lang="en-US" dirty="0" smtClean="0"/>
              <a:t> VP to record the following induction step occurrences: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endParaRPr lang="en-US" dirty="0"/>
          </a:p>
        </p:txBody>
      </p:sp>
      <p:sp>
        <p:nvSpPr>
          <p:cNvPr id="2" name="Slide Number Placeholder 1"/>
          <p:cNvSpPr>
            <a:spLocks noGrp="1"/>
          </p:cNvSpPr>
          <p:nvPr>
            <p:ph type="sldNum" sz="quarter" idx="12"/>
          </p:nvPr>
        </p:nvSpPr>
        <p:spPr/>
        <p:txBody>
          <a:bodyPr/>
          <a:lstStyle/>
          <a:p>
            <a:fld id="{9258BBDB-91B3-4DE2-9A65-A6388D6A83D8}" type="slidenum">
              <a:rPr lang="en-US" smtClean="0"/>
              <a:t>3</a:t>
            </a:fld>
            <a:endParaRPr lang="en-US"/>
          </a:p>
        </p:txBody>
      </p:sp>
    </p:spTree>
    <p:extLst>
      <p:ext uri="{BB962C8B-B14F-4D97-AF65-F5344CB8AC3E}">
        <p14:creationId xmlns:p14="http://schemas.microsoft.com/office/powerpoint/2010/main" val="2561550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Current New Member Applicant Induction Management Process Observations</a:t>
            </a:r>
            <a:endParaRPr lang="en-US" sz="3200" dirty="0"/>
          </a:p>
        </p:txBody>
      </p:sp>
      <p:sp>
        <p:nvSpPr>
          <p:cNvPr id="4" name="TextBox 3"/>
          <p:cNvSpPr txBox="1"/>
          <p:nvPr/>
        </p:nvSpPr>
        <p:spPr>
          <a:xfrm>
            <a:off x="609601" y="1828800"/>
            <a:ext cx="7696200" cy="3416320"/>
          </a:xfrm>
          <a:prstGeom prst="rect">
            <a:avLst/>
          </a:prstGeom>
          <a:noFill/>
        </p:spPr>
        <p:txBody>
          <a:bodyPr wrap="square" rtlCol="0">
            <a:spAutoFit/>
          </a:bodyPr>
          <a:lstStyle/>
          <a:p>
            <a:pPr marL="342900" indent="-342900">
              <a:buFont typeface="+mj-lt"/>
              <a:buAutoNum type="arabicPeriod"/>
            </a:pPr>
            <a:r>
              <a:rPr lang="en-US" dirty="0" smtClean="0"/>
              <a:t>No straight forward way for a prospective applicant to obtain an Application for Membership to fill out: Sponsor, 1</a:t>
            </a:r>
            <a:r>
              <a:rPr lang="en-US" baseline="30000" dirty="0" smtClean="0"/>
              <a:t>st</a:t>
            </a:r>
            <a:r>
              <a:rPr lang="en-US" dirty="0" smtClean="0"/>
              <a:t> VP Membership, Ghillie or Download a pdf.</a:t>
            </a:r>
          </a:p>
          <a:p>
            <a:pPr marL="342900" indent="-342900">
              <a:buFont typeface="+mj-lt"/>
              <a:buAutoNum type="arabicPeriod"/>
            </a:pPr>
            <a:r>
              <a:rPr lang="en-US" dirty="0" smtClean="0"/>
              <a:t>Takes one or two individuals to enter the applicant’s Application for Membership information into WFFC.com </a:t>
            </a:r>
          </a:p>
          <a:p>
            <a:pPr marL="342900" indent="-342900">
              <a:buFont typeface="+mj-lt"/>
              <a:buAutoNum type="arabicPeriod"/>
            </a:pPr>
            <a:r>
              <a:rPr lang="en-US" dirty="0" smtClean="0"/>
              <a:t>The WFFC.com “applicants in process” screen is good that it lists out the names of the applications and provides the ability to record the date that the individual induction steps occurred. </a:t>
            </a:r>
          </a:p>
          <a:p>
            <a:pPr marL="800100" lvl="1" indent="-342900">
              <a:buFont typeface="Wingdings" panose="05000000000000000000" pitchFamily="2" charset="2"/>
              <a:buChar char="Ø"/>
            </a:pPr>
            <a:r>
              <a:rPr lang="en-US" dirty="0" smtClean="0"/>
              <a:t>It is missing the ability to record the date that WFFC Name Badge was issued to the new member by the 1</a:t>
            </a:r>
            <a:r>
              <a:rPr lang="en-US" baseline="30000" dirty="0" smtClean="0"/>
              <a:t>st</a:t>
            </a:r>
            <a:r>
              <a:rPr lang="en-US" dirty="0" smtClean="0"/>
              <a:t> Ghillie.</a:t>
            </a:r>
          </a:p>
          <a:p>
            <a:pPr marL="800100" lvl="1" indent="-342900">
              <a:buFont typeface="Wingdings" panose="05000000000000000000" pitchFamily="2" charset="2"/>
              <a:buChar char="Ø"/>
            </a:pPr>
            <a:r>
              <a:rPr lang="en-US" dirty="0" smtClean="0"/>
              <a:t>No ability to track </a:t>
            </a:r>
            <a:r>
              <a:rPr lang="en-US" dirty="0" smtClean="0"/>
              <a:t>if the newly inducted member paid their dues</a:t>
            </a:r>
            <a:endParaRPr lang="en-US" dirty="0" smtClean="0"/>
          </a:p>
          <a:p>
            <a:pPr marL="342900" indent="-342900">
              <a:buFont typeface="+mj-lt"/>
              <a:buAutoNum type="arabicPeriod"/>
            </a:pPr>
            <a:endParaRPr lang="en-US" dirty="0" smtClean="0"/>
          </a:p>
        </p:txBody>
      </p:sp>
      <p:sp>
        <p:nvSpPr>
          <p:cNvPr id="3" name="Slide Number Placeholder 2"/>
          <p:cNvSpPr>
            <a:spLocks noGrp="1"/>
          </p:cNvSpPr>
          <p:nvPr>
            <p:ph type="sldNum" sz="quarter" idx="12"/>
          </p:nvPr>
        </p:nvSpPr>
        <p:spPr/>
        <p:txBody>
          <a:bodyPr/>
          <a:lstStyle/>
          <a:p>
            <a:fld id="{9258BBDB-91B3-4DE2-9A65-A6388D6A83D8}" type="slidenum">
              <a:rPr lang="en-US" smtClean="0"/>
              <a:t>4</a:t>
            </a:fld>
            <a:endParaRPr lang="en-US"/>
          </a:p>
        </p:txBody>
      </p:sp>
    </p:spTree>
    <p:extLst>
      <p:ext uri="{BB962C8B-B14F-4D97-AF65-F5344CB8AC3E}">
        <p14:creationId xmlns:p14="http://schemas.microsoft.com/office/powerpoint/2010/main" val="982520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smtClean="0"/>
              <a:t>Proposed New Member Applicant Induction </a:t>
            </a:r>
            <a:r>
              <a:rPr lang="en-US" sz="3200" dirty="0" smtClean="0"/>
              <a:t>Tracking Process</a:t>
            </a:r>
            <a:endParaRPr lang="en-US" sz="3200" dirty="0"/>
          </a:p>
        </p:txBody>
      </p:sp>
      <p:sp>
        <p:nvSpPr>
          <p:cNvPr id="4" name="TextBox 3"/>
          <p:cNvSpPr txBox="1"/>
          <p:nvPr/>
        </p:nvSpPr>
        <p:spPr>
          <a:xfrm>
            <a:off x="609601" y="1371600"/>
            <a:ext cx="7696200" cy="3693319"/>
          </a:xfrm>
          <a:prstGeom prst="rect">
            <a:avLst/>
          </a:prstGeom>
          <a:noFill/>
        </p:spPr>
        <p:txBody>
          <a:bodyPr wrap="square" rtlCol="0">
            <a:spAutoFit/>
          </a:bodyPr>
          <a:lstStyle/>
          <a:p>
            <a:pPr marL="342900" indent="-342900">
              <a:buFont typeface="+mj-lt"/>
              <a:buAutoNum type="arabicPeriod"/>
            </a:pPr>
            <a:r>
              <a:rPr lang="en-US" dirty="0" smtClean="0"/>
              <a:t>New Member applicants fill out Membership Application through the public side of the WFFC.com Website and clicks on the “Submit” which:</a:t>
            </a:r>
          </a:p>
          <a:p>
            <a:pPr marL="800100" lvl="1" indent="-342900">
              <a:buFont typeface="+mj-lt"/>
              <a:buAutoNum type="alphaLcParenR"/>
            </a:pPr>
            <a:r>
              <a:rPr lang="en-US" dirty="0" smtClean="0"/>
              <a:t>Records the application information into the “Prospect” Group for tracking purposes.  </a:t>
            </a:r>
          </a:p>
          <a:p>
            <a:pPr marL="800100" lvl="1" indent="-342900">
              <a:buFont typeface="+mj-lt"/>
              <a:buAutoNum type="alphaLcParenR"/>
            </a:pPr>
            <a:r>
              <a:rPr lang="en-US" dirty="0" smtClean="0"/>
              <a:t>Generates a “New Applicant Notice” email which is sent to 1</a:t>
            </a:r>
            <a:r>
              <a:rPr lang="en-US" baseline="30000" dirty="0" smtClean="0"/>
              <a:t>st</a:t>
            </a:r>
            <a:r>
              <a:rPr lang="en-US" dirty="0" smtClean="0"/>
              <a:t> VP Membership with contact information for the review the applicant's application and invitational follow-up activities.</a:t>
            </a:r>
          </a:p>
          <a:p>
            <a:pPr marL="342900" indent="-342900">
              <a:buFont typeface="+mj-lt"/>
              <a:buAutoNum type="arabicPeriod"/>
            </a:pPr>
            <a:r>
              <a:rPr lang="en-US" dirty="0" smtClean="0"/>
              <a:t>The 1</a:t>
            </a:r>
            <a:r>
              <a:rPr lang="en-US" baseline="30000" dirty="0" smtClean="0"/>
              <a:t>st</a:t>
            </a:r>
            <a:r>
              <a:rPr lang="en-US" dirty="0" smtClean="0"/>
              <a:t> VP Membership views the </a:t>
            </a:r>
            <a:r>
              <a:rPr lang="en-US" dirty="0" smtClean="0"/>
              <a:t>website “Prospects Report</a:t>
            </a:r>
            <a:r>
              <a:rPr lang="en-US" dirty="0" smtClean="0"/>
              <a:t>” which list the applicants </a:t>
            </a:r>
            <a:r>
              <a:rPr lang="en-US" dirty="0" smtClean="0"/>
              <a:t>names, their initiation progress status and </a:t>
            </a:r>
            <a:r>
              <a:rPr lang="en-US" dirty="0" smtClean="0"/>
              <a:t>clicks on the member’s name to </a:t>
            </a:r>
            <a:r>
              <a:rPr lang="en-US" dirty="0" smtClean="0"/>
              <a:t>view </a:t>
            </a:r>
            <a:r>
              <a:rPr lang="en-US" dirty="0" smtClean="0"/>
              <a:t>their application </a:t>
            </a:r>
            <a:r>
              <a:rPr lang="en-US" dirty="0" smtClean="0"/>
              <a:t>information:</a:t>
            </a:r>
            <a:endParaRPr lang="en-US" dirty="0" smtClean="0"/>
          </a:p>
          <a:p>
            <a:pPr marL="342900" indent="-342900">
              <a:buFont typeface="+mj-lt"/>
              <a:buAutoNum type="arabicPeriod"/>
            </a:pPr>
            <a:endParaRPr lang="en-US" dirty="0"/>
          </a:p>
          <a:p>
            <a:pPr marL="342900" indent="-342900">
              <a:buFont typeface="+mj-lt"/>
              <a:buAutoNum type="arabicPeriod"/>
            </a:pPr>
            <a:endParaRPr lang="en-US" dirty="0" smtClean="0"/>
          </a:p>
          <a:p>
            <a:pPr lvl="1"/>
            <a:endParaRPr lang="en-US" dirty="0" smtClean="0"/>
          </a:p>
        </p:txBody>
      </p:sp>
      <p:sp>
        <p:nvSpPr>
          <p:cNvPr id="2" name="Slide Number Placeholder 1"/>
          <p:cNvSpPr>
            <a:spLocks noGrp="1"/>
          </p:cNvSpPr>
          <p:nvPr>
            <p:ph type="sldNum" sz="quarter" idx="12"/>
          </p:nvPr>
        </p:nvSpPr>
        <p:spPr/>
        <p:txBody>
          <a:bodyPr/>
          <a:lstStyle/>
          <a:p>
            <a:fld id="{9258BBDB-91B3-4DE2-9A65-A6388D6A83D8}" type="slidenum">
              <a:rPr lang="en-US" smtClean="0"/>
              <a:t>5</a:t>
            </a:fld>
            <a:endParaRPr lang="en-US"/>
          </a:p>
        </p:txBody>
      </p:sp>
      <p:grpSp>
        <p:nvGrpSpPr>
          <p:cNvPr id="7" name="Group 6"/>
          <p:cNvGrpSpPr/>
          <p:nvPr/>
        </p:nvGrpSpPr>
        <p:grpSpPr>
          <a:xfrm>
            <a:off x="609601" y="4343400"/>
            <a:ext cx="8153400" cy="1774686"/>
            <a:chOff x="609601" y="4343400"/>
            <a:chExt cx="8153400" cy="1774686"/>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4343400"/>
              <a:ext cx="8153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ular Callout 4"/>
            <p:cNvSpPr/>
            <p:nvPr/>
          </p:nvSpPr>
          <p:spPr>
            <a:xfrm rot="10800000">
              <a:off x="4158240" y="5410200"/>
              <a:ext cx="1371601" cy="684952"/>
            </a:xfrm>
            <a:prstGeom prst="wedge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6" name="TextBox 5"/>
            <p:cNvSpPr txBox="1"/>
            <p:nvPr/>
          </p:nvSpPr>
          <p:spPr>
            <a:xfrm>
              <a:off x="4114800" y="5410200"/>
              <a:ext cx="1491242" cy="707886"/>
            </a:xfrm>
            <a:prstGeom prst="rect">
              <a:avLst/>
            </a:prstGeom>
            <a:noFill/>
          </p:spPr>
          <p:txBody>
            <a:bodyPr wrap="none" rtlCol="0">
              <a:spAutoFit/>
            </a:bodyPr>
            <a:lstStyle/>
            <a:p>
              <a:r>
                <a:rPr lang="en-US" sz="1600" dirty="0" smtClean="0"/>
                <a:t>Dues Paid Date</a:t>
              </a:r>
            </a:p>
            <a:p>
              <a:pPr algn="ctr"/>
              <a:r>
                <a:rPr lang="en-US" sz="1200" dirty="0" smtClean="0"/>
                <a:t>Will be added to the </a:t>
              </a:r>
            </a:p>
            <a:p>
              <a:pPr algn="ctr"/>
              <a:r>
                <a:rPr lang="en-US" sz="1200" dirty="0" smtClean="0"/>
                <a:t>report here shortly.</a:t>
              </a:r>
              <a:endParaRPr lang="en-US" sz="1200" dirty="0"/>
            </a:p>
          </p:txBody>
        </p:sp>
      </p:grpSp>
    </p:spTree>
    <p:extLst>
      <p:ext uri="{BB962C8B-B14F-4D97-AF65-F5344CB8AC3E}">
        <p14:creationId xmlns:p14="http://schemas.microsoft.com/office/powerpoint/2010/main" val="2405493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Proposed New Member Applicant Induction </a:t>
            </a:r>
            <a:r>
              <a:rPr lang="en-US" sz="3200" dirty="0" smtClean="0"/>
              <a:t>Tracking Process </a:t>
            </a:r>
            <a:r>
              <a:rPr lang="en-US" sz="3200" dirty="0" smtClean="0"/>
              <a:t>-continued</a:t>
            </a:r>
            <a:endParaRPr lang="en-US" sz="3200" dirty="0"/>
          </a:p>
        </p:txBody>
      </p:sp>
      <p:sp>
        <p:nvSpPr>
          <p:cNvPr id="3" name="TextBox 2"/>
          <p:cNvSpPr txBox="1"/>
          <p:nvPr/>
        </p:nvSpPr>
        <p:spPr>
          <a:xfrm>
            <a:off x="609601" y="1295400"/>
            <a:ext cx="7696200" cy="5416868"/>
          </a:xfrm>
          <a:prstGeom prst="rect">
            <a:avLst/>
          </a:prstGeom>
          <a:noFill/>
        </p:spPr>
        <p:txBody>
          <a:bodyPr wrap="square" rtlCol="0">
            <a:spAutoFit/>
          </a:bodyPr>
          <a:lstStyle/>
          <a:p>
            <a:pPr marL="342900" indent="-342900">
              <a:buFont typeface="+mj-lt"/>
              <a:buAutoNum type="arabicPeriod" startAt="3"/>
            </a:pPr>
            <a:r>
              <a:rPr lang="en-US" dirty="0" smtClean="0"/>
              <a:t>As a </a:t>
            </a:r>
            <a:r>
              <a:rPr lang="en-US" dirty="0" smtClean="0"/>
              <a:t>new Member applicant completes each membership induction steps, the responsible Board or Committee member records their activity completion date by: </a:t>
            </a:r>
          </a:p>
          <a:p>
            <a:pPr marL="800100" lvl="1" indent="-342900">
              <a:buFont typeface="+mj-lt"/>
              <a:buAutoNum type="alphaLcParenR"/>
            </a:pPr>
            <a:r>
              <a:rPr lang="en-US" sz="1600" dirty="0" smtClean="0"/>
              <a:t>Clicking on the applicants name listed in the Prospect Report to display the applicants “User” record </a:t>
            </a:r>
          </a:p>
          <a:p>
            <a:pPr marL="800100" lvl="1" indent="-342900">
              <a:buFont typeface="+mj-lt"/>
              <a:buAutoNum type="alphaLcParenR"/>
            </a:pPr>
            <a:r>
              <a:rPr lang="en-US" sz="1600" dirty="0" smtClean="0"/>
              <a:t>Under the “User Membership Fields” in the applicant’s User record, scrolls down to one of the following listed induction activities and enters its completion date and then clicks on the (See following Screen Shot):</a:t>
            </a:r>
          </a:p>
          <a:p>
            <a:pPr marL="1144588" lvl="2" indent="-230188">
              <a:buFont typeface="Arial" panose="020B0604020202020204" pitchFamily="34" charset="0"/>
              <a:buChar char="•"/>
            </a:pPr>
            <a:r>
              <a:rPr lang="en-US" sz="1600" dirty="0" smtClean="0"/>
              <a:t>Interviewed –  Recorded by 1</a:t>
            </a:r>
            <a:r>
              <a:rPr lang="en-US" sz="1600" baseline="30000" dirty="0" smtClean="0"/>
              <a:t>st</a:t>
            </a:r>
            <a:r>
              <a:rPr lang="en-US" sz="1600" dirty="0" smtClean="0"/>
              <a:t> VP Membership</a:t>
            </a:r>
          </a:p>
          <a:p>
            <a:pPr marL="1144588" indent="-231775">
              <a:buFont typeface="Arial" panose="020B0604020202020204" pitchFamily="34" charset="0"/>
              <a:buChar char="•"/>
            </a:pPr>
            <a:r>
              <a:rPr lang="en-US" sz="1600" dirty="0" smtClean="0"/>
              <a:t>Voted </a:t>
            </a:r>
            <a:r>
              <a:rPr lang="en-US" sz="1600" dirty="0" smtClean="0"/>
              <a:t>In </a:t>
            </a:r>
            <a:r>
              <a:rPr lang="en-US" sz="1600" dirty="0" smtClean="0"/>
              <a:t>– Recorded by 1</a:t>
            </a:r>
            <a:r>
              <a:rPr lang="en-US" sz="1600" baseline="30000" dirty="0" smtClean="0"/>
              <a:t>st</a:t>
            </a:r>
            <a:r>
              <a:rPr lang="en-US" sz="1600" dirty="0" smtClean="0"/>
              <a:t> </a:t>
            </a:r>
            <a:r>
              <a:rPr lang="en-US" sz="1600" dirty="0" smtClean="0"/>
              <a:t>VP </a:t>
            </a:r>
            <a:r>
              <a:rPr lang="en-US" sz="1600" dirty="0" smtClean="0"/>
              <a:t>Membership</a:t>
            </a:r>
          </a:p>
          <a:p>
            <a:pPr marL="1144588" indent="-231775">
              <a:buFont typeface="Arial" panose="020B0604020202020204" pitchFamily="34" charset="0"/>
              <a:buChar char="•"/>
            </a:pPr>
            <a:r>
              <a:rPr lang="en-US" sz="1600" dirty="0" smtClean="0"/>
              <a:t>Last Dues Paid </a:t>
            </a:r>
            <a:r>
              <a:rPr lang="en-US" sz="1600" dirty="0"/>
              <a:t>Year – Recorded by </a:t>
            </a:r>
            <a:r>
              <a:rPr lang="en-US" sz="1600" dirty="0" smtClean="0"/>
              <a:t>Treasurer</a:t>
            </a:r>
          </a:p>
          <a:p>
            <a:pPr marL="1482725" lvl="2" indent="-174625">
              <a:buFont typeface="Wingdings" panose="05000000000000000000" pitchFamily="2" charset="2"/>
              <a:buChar char="Ø"/>
            </a:pPr>
            <a:r>
              <a:rPr lang="en-US" sz="1400" dirty="0" smtClean="0"/>
              <a:t>After the New Member’s Dues Check is received from the 1</a:t>
            </a:r>
            <a:r>
              <a:rPr lang="en-US" sz="1400" baseline="30000" dirty="0" smtClean="0"/>
              <a:t>st</a:t>
            </a:r>
            <a:r>
              <a:rPr lang="en-US" sz="1400" dirty="0" smtClean="0"/>
              <a:t> VP Membership</a:t>
            </a:r>
            <a:endParaRPr lang="en-US" sz="1600" dirty="0" smtClean="0"/>
          </a:p>
          <a:p>
            <a:pPr marL="1144588" indent="-231775">
              <a:buFont typeface="Arial" panose="020B0604020202020204" pitchFamily="34" charset="0"/>
              <a:buChar char="•"/>
            </a:pPr>
            <a:r>
              <a:rPr lang="en-US" sz="1600" dirty="0" smtClean="0"/>
              <a:t>Inducted – Recorded 1</a:t>
            </a:r>
            <a:r>
              <a:rPr lang="en-US" sz="1600" baseline="30000" dirty="0" smtClean="0"/>
              <a:t>st</a:t>
            </a:r>
            <a:r>
              <a:rPr lang="en-US" sz="1600" dirty="0" smtClean="0"/>
              <a:t> </a:t>
            </a:r>
            <a:r>
              <a:rPr lang="en-US" sz="1600" dirty="0" smtClean="0"/>
              <a:t>VP Membership </a:t>
            </a:r>
            <a:endParaRPr lang="en-US" sz="1600" dirty="0" smtClean="0"/>
          </a:p>
          <a:p>
            <a:pPr marL="1144588" indent="-230188">
              <a:buFont typeface="Arial" panose="020B0604020202020204" pitchFamily="34" charset="0"/>
              <a:buChar char="•"/>
            </a:pPr>
            <a:r>
              <a:rPr lang="en-US" sz="1600" dirty="0" smtClean="0"/>
              <a:t>Photographed – by </a:t>
            </a:r>
            <a:r>
              <a:rPr lang="en-US" sz="1600" dirty="0" smtClean="0"/>
              <a:t>the club </a:t>
            </a:r>
            <a:r>
              <a:rPr lang="en-US" sz="1600" dirty="0" smtClean="0"/>
              <a:t>Photographer </a:t>
            </a:r>
          </a:p>
          <a:p>
            <a:pPr marL="1428750" lvl="1" indent="-168275">
              <a:buFont typeface="Wingdings" panose="05000000000000000000" pitchFamily="2" charset="2"/>
              <a:buChar char="Ø"/>
            </a:pPr>
            <a:r>
              <a:rPr lang="en-US" sz="1400" dirty="0" smtClean="0"/>
              <a:t>Emails </a:t>
            </a:r>
            <a:r>
              <a:rPr lang="en-US" sz="1400" dirty="0" smtClean="0"/>
              <a:t>the New Member photo to the Webmaster for Roster </a:t>
            </a:r>
            <a:r>
              <a:rPr lang="en-US" sz="1400" dirty="0" smtClean="0"/>
              <a:t>Posting</a:t>
            </a:r>
            <a:endParaRPr lang="en-US" sz="1400" dirty="0" smtClean="0"/>
          </a:p>
          <a:p>
            <a:pPr marL="1144588" indent="-230188">
              <a:buFont typeface="Arial" panose="020B0604020202020204" pitchFamily="34" charset="0"/>
              <a:buChar char="•"/>
            </a:pPr>
            <a:r>
              <a:rPr lang="en-US" sz="1600" dirty="0" smtClean="0"/>
              <a:t>Badged </a:t>
            </a:r>
            <a:r>
              <a:rPr lang="en-US" sz="1600" dirty="0" smtClean="0"/>
              <a:t>– </a:t>
            </a:r>
            <a:r>
              <a:rPr lang="en-US" sz="1600" dirty="0" smtClean="0"/>
              <a:t>by </a:t>
            </a:r>
            <a:r>
              <a:rPr lang="en-US" sz="1600" dirty="0" smtClean="0"/>
              <a:t>the 1</a:t>
            </a:r>
            <a:r>
              <a:rPr lang="en-US" sz="1600" baseline="30000" dirty="0" smtClean="0"/>
              <a:t>st</a:t>
            </a:r>
            <a:r>
              <a:rPr lang="en-US" sz="1600" dirty="0" smtClean="0"/>
              <a:t> or 2</a:t>
            </a:r>
            <a:r>
              <a:rPr lang="en-US" sz="1600" baseline="30000" dirty="0" smtClean="0"/>
              <a:t>nd</a:t>
            </a:r>
            <a:r>
              <a:rPr lang="en-US" sz="1600" dirty="0" smtClean="0"/>
              <a:t> Ghillie when the New Member received their WFFC Name </a:t>
            </a:r>
            <a:r>
              <a:rPr lang="en-US" sz="1600" dirty="0" smtClean="0"/>
              <a:t>Badge</a:t>
            </a:r>
            <a:endParaRPr lang="en-US" sz="1600" dirty="0" smtClean="0"/>
          </a:p>
          <a:p>
            <a:pPr marL="342900" indent="-342900">
              <a:buFont typeface="+mj-lt"/>
              <a:buAutoNum type="arabicPeriod" startAt="4"/>
            </a:pPr>
            <a:r>
              <a:rPr lang="en-US" dirty="0" smtClean="0"/>
              <a:t>Once all of the above application </a:t>
            </a:r>
            <a:r>
              <a:rPr lang="en-US" dirty="0" smtClean="0"/>
              <a:t>activity dates have been entered, </a:t>
            </a:r>
            <a:r>
              <a:rPr lang="en-US" dirty="0" smtClean="0"/>
              <a:t>the Webmaster updates the New Member Status from Applicant to Member and reassigns their User Group from “Prospect” to “Active” (which will remove them from the Prospects Report as well). </a:t>
            </a:r>
            <a:endParaRPr lang="en-US" dirty="0" smtClean="0"/>
          </a:p>
        </p:txBody>
      </p:sp>
      <p:sp>
        <p:nvSpPr>
          <p:cNvPr id="4" name="Slide Number Placeholder 3"/>
          <p:cNvSpPr>
            <a:spLocks noGrp="1"/>
          </p:cNvSpPr>
          <p:nvPr>
            <p:ph type="sldNum" sz="quarter" idx="12"/>
          </p:nvPr>
        </p:nvSpPr>
        <p:spPr/>
        <p:txBody>
          <a:bodyPr/>
          <a:lstStyle/>
          <a:p>
            <a:fld id="{9258BBDB-91B3-4DE2-9A65-A6388D6A83D8}" type="slidenum">
              <a:rPr lang="en-US" smtClean="0"/>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488" y="3171825"/>
            <a:ext cx="13430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7257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Website User Record – User Membership Fields Screen Shot</a:t>
            </a:r>
            <a:endParaRPr lang="en-US" sz="3200" dirty="0"/>
          </a:p>
        </p:txBody>
      </p:sp>
      <p:sp>
        <p:nvSpPr>
          <p:cNvPr id="3" name="Slide Number Placeholder 2"/>
          <p:cNvSpPr>
            <a:spLocks noGrp="1"/>
          </p:cNvSpPr>
          <p:nvPr>
            <p:ph type="sldNum" sz="quarter" idx="12"/>
          </p:nvPr>
        </p:nvSpPr>
        <p:spPr/>
        <p:txBody>
          <a:bodyPr/>
          <a:lstStyle/>
          <a:p>
            <a:fld id="{9258BBDB-91B3-4DE2-9A65-A6388D6A83D8}" type="slidenum">
              <a:rPr lang="en-US" smtClean="0"/>
              <a:t>7</a:t>
            </a:fld>
            <a:endParaRPr lang="en-US"/>
          </a:p>
        </p:txBody>
      </p:sp>
      <p:grpSp>
        <p:nvGrpSpPr>
          <p:cNvPr id="5" name="Group 4"/>
          <p:cNvGrpSpPr/>
          <p:nvPr/>
        </p:nvGrpSpPr>
        <p:grpSpPr>
          <a:xfrm>
            <a:off x="1295400" y="1219200"/>
            <a:ext cx="3133817" cy="5562600"/>
            <a:chOff x="3000283" y="1219200"/>
            <a:chExt cx="3133817" cy="5562600"/>
          </a:xfrm>
        </p:grpSpPr>
        <p:grpSp>
          <p:nvGrpSpPr>
            <p:cNvPr id="4" name="Group 3"/>
            <p:cNvGrpSpPr/>
            <p:nvPr/>
          </p:nvGrpSpPr>
          <p:grpSpPr>
            <a:xfrm>
              <a:off x="3009900" y="1219200"/>
              <a:ext cx="3124200" cy="5200835"/>
              <a:chOff x="2180948" y="930437"/>
              <a:chExt cx="3554027" cy="5992488"/>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948" y="5334000"/>
                <a:ext cx="3554027" cy="158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0948" y="930437"/>
                <a:ext cx="3554027"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283" y="6466259"/>
              <a:ext cx="823912" cy="315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1828800"/>
            <a:ext cx="3817951" cy="218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ular Callout 5"/>
          <p:cNvSpPr/>
          <p:nvPr/>
        </p:nvSpPr>
        <p:spPr>
          <a:xfrm>
            <a:off x="6172200" y="914400"/>
            <a:ext cx="1981200" cy="685800"/>
          </a:xfrm>
          <a:prstGeom prst="wedge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Click on the calendar day to record the activity completion date</a:t>
            </a:r>
            <a:endParaRPr lang="en-US" sz="1400" dirty="0"/>
          </a:p>
        </p:txBody>
      </p:sp>
      <p:sp>
        <p:nvSpPr>
          <p:cNvPr id="8" name="TextBox 7"/>
          <p:cNvSpPr txBox="1"/>
          <p:nvPr/>
        </p:nvSpPr>
        <p:spPr>
          <a:xfrm>
            <a:off x="4995075" y="4248834"/>
            <a:ext cx="3581400" cy="2031325"/>
          </a:xfrm>
          <a:prstGeom prst="rect">
            <a:avLst/>
          </a:prstGeom>
          <a:noFill/>
        </p:spPr>
        <p:txBody>
          <a:bodyPr wrap="square" rtlCol="0">
            <a:spAutoFit/>
          </a:bodyPr>
          <a:lstStyle/>
          <a:p>
            <a:r>
              <a:rPr lang="en-US" dirty="0" smtClean="0"/>
              <a:t>Access to the applicants User Record from the Prospect Report will to limited to:</a:t>
            </a:r>
          </a:p>
          <a:p>
            <a:pPr marL="285750" indent="-285750">
              <a:buFont typeface="Arial" panose="020B0604020202020204" pitchFamily="34" charset="0"/>
              <a:buChar char="•"/>
            </a:pPr>
            <a:r>
              <a:rPr lang="en-US" dirty="0" smtClean="0"/>
              <a:t>1</a:t>
            </a:r>
            <a:r>
              <a:rPr lang="en-US" baseline="30000" dirty="0" smtClean="0"/>
              <a:t>st</a:t>
            </a:r>
            <a:r>
              <a:rPr lang="en-US" dirty="0" smtClean="0"/>
              <a:t> VP Membership</a:t>
            </a:r>
          </a:p>
          <a:p>
            <a:pPr marL="285750" indent="-285750">
              <a:buFont typeface="Arial" panose="020B0604020202020204" pitchFamily="34" charset="0"/>
              <a:buChar char="•"/>
            </a:pPr>
            <a:r>
              <a:rPr lang="en-US" dirty="0" smtClean="0"/>
              <a:t>Treasure</a:t>
            </a:r>
          </a:p>
          <a:p>
            <a:pPr marL="285750" indent="-285750">
              <a:buFont typeface="Arial" panose="020B0604020202020204" pitchFamily="34" charset="0"/>
              <a:buChar char="•"/>
            </a:pPr>
            <a:r>
              <a:rPr lang="en-US" dirty="0" smtClean="0"/>
              <a:t>Ghillie</a:t>
            </a:r>
          </a:p>
          <a:p>
            <a:pPr marL="285750" indent="-285750">
              <a:buFont typeface="Arial" panose="020B0604020202020204" pitchFamily="34" charset="0"/>
              <a:buChar char="•"/>
            </a:pPr>
            <a:r>
              <a:rPr lang="en-US" dirty="0" smtClean="0"/>
              <a:t>WFFC Photographer</a:t>
            </a:r>
            <a:endParaRPr lang="en-US" dirty="0"/>
          </a:p>
        </p:txBody>
      </p:sp>
    </p:spTree>
    <p:extLst>
      <p:ext uri="{BB962C8B-B14F-4D97-AF65-F5344CB8AC3E}">
        <p14:creationId xmlns:p14="http://schemas.microsoft.com/office/powerpoint/2010/main" val="1533168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4238</TotalTime>
  <Words>785</Words>
  <Application>Microsoft Office PowerPoint</Application>
  <PresentationFormat>On-screen Show (4:3)</PresentationFormat>
  <Paragraphs>63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Current New Member Applicant Induction Management Process Overview</vt:lpstr>
      <vt:lpstr>PowerPoint Presentation</vt:lpstr>
      <vt:lpstr>PowerPoint Presentation</vt:lpstr>
      <vt:lpstr>Proposed New Member Applicant Induction Tracking Process</vt:lpstr>
      <vt:lpstr>Proposed New Member Applicant Induction Tracking Process -continued</vt:lpstr>
      <vt:lpstr>Website User Record – User Membership Fields Screen Shot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JLGoedhart</dc:creator>
  <cp:lastModifiedBy>JLGoedhart</cp:lastModifiedBy>
  <cp:revision>50</cp:revision>
  <dcterms:created xsi:type="dcterms:W3CDTF">2016-11-19T14:46:48Z</dcterms:created>
  <dcterms:modified xsi:type="dcterms:W3CDTF">2016-11-30T16:38:07Z</dcterms:modified>
</cp:coreProperties>
</file>